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6" r:id="rId4"/>
    <p:sldId id="271" r:id="rId5"/>
    <p:sldId id="267" r:id="rId6"/>
    <p:sldId id="268" r:id="rId7"/>
    <p:sldId id="269" r:id="rId8"/>
    <p:sldId id="270" r:id="rId9"/>
    <p:sldId id="265" r:id="rId10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5F3C6-DB00-FC41-8725-4DC151B1A333}" v="271" dt="2023-06-01T21:31:17.110"/>
    <p1510:client id="{9180C2EE-E3B4-4E48-A6BF-8AAC16C08CA9}" v="634" dt="2023-06-01T22:22:30.788"/>
    <p1510:client id="{DD418D4A-EFAF-4E15-8C6C-E57C54F99810}" v="4" dt="2023-06-02T12:27:07.3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26"/>
  </p:normalViewPr>
  <p:slideViewPr>
    <p:cSldViewPr snapToGrid="0">
      <p:cViewPr varScale="1">
        <p:scale>
          <a:sx n="85" d="100"/>
          <a:sy n="85" d="100"/>
        </p:scale>
        <p:origin x="76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80ef38d1438efc9c5420e353dd2db1a83b21d4ecb97ba7c621778635b16fc3c7::" providerId="AD" clId="Web-{9180C2EE-E3B4-4E48-A6BF-8AAC16C08CA9}"/>
    <pc:docChg chg="addSld modSld">
      <pc:chgData name="Guest User" userId="S::urn:spo:anon#80ef38d1438efc9c5420e353dd2db1a83b21d4ecb97ba7c621778635b16fc3c7::" providerId="AD" clId="Web-{9180C2EE-E3B4-4E48-A6BF-8AAC16C08CA9}" dt="2023-06-01T22:22:30.788" v="370" actId="20577"/>
      <pc:docMkLst>
        <pc:docMk/>
      </pc:docMkLst>
      <pc:sldChg chg="modSp">
        <pc:chgData name="Guest User" userId="S::urn:spo:anon#80ef38d1438efc9c5420e353dd2db1a83b21d4ecb97ba7c621778635b16fc3c7::" providerId="AD" clId="Web-{9180C2EE-E3B4-4E48-A6BF-8AAC16C08CA9}" dt="2023-06-01T22:22:30.788" v="370" actId="20577"/>
        <pc:sldMkLst>
          <pc:docMk/>
          <pc:sldMk cId="0" sldId="265"/>
        </pc:sldMkLst>
        <pc:spChg chg="mod">
          <ac:chgData name="Guest User" userId="S::urn:spo:anon#80ef38d1438efc9c5420e353dd2db1a83b21d4ecb97ba7c621778635b16fc3c7::" providerId="AD" clId="Web-{9180C2EE-E3B4-4E48-A6BF-8AAC16C08CA9}" dt="2023-06-01T22:22:30.788" v="370" actId="20577"/>
          <ac:spMkLst>
            <pc:docMk/>
            <pc:sldMk cId="0" sldId="265"/>
            <ac:spMk id="260" creationId="{00000000-0000-0000-0000-000000000000}"/>
          </ac:spMkLst>
        </pc:spChg>
      </pc:sldChg>
      <pc:sldChg chg="addSp modSp new">
        <pc:chgData name="Guest User" userId="S::urn:spo:anon#80ef38d1438efc9c5420e353dd2db1a83b21d4ecb97ba7c621778635b16fc3c7::" providerId="AD" clId="Web-{9180C2EE-E3B4-4E48-A6BF-8AAC16C08CA9}" dt="2023-06-01T22:07:33.607" v="179" actId="20577"/>
        <pc:sldMkLst>
          <pc:docMk/>
          <pc:sldMk cId="1759356973" sldId="266"/>
        </pc:sldMkLst>
        <pc:spChg chg="mod">
          <ac:chgData name="Guest User" userId="S::urn:spo:anon#80ef38d1438efc9c5420e353dd2db1a83b21d4ecb97ba7c621778635b16fc3c7::" providerId="AD" clId="Web-{9180C2EE-E3B4-4E48-A6BF-8AAC16C08CA9}" dt="2023-06-01T22:02:58.576" v="38" actId="20577"/>
          <ac:spMkLst>
            <pc:docMk/>
            <pc:sldMk cId="1759356973" sldId="266"/>
            <ac:spMk id="2" creationId="{8737B1CC-2FFB-6728-866F-A606DA60A505}"/>
          </ac:spMkLst>
        </pc:spChg>
        <pc:spChg chg="add mod">
          <ac:chgData name="Guest User" userId="S::urn:spo:anon#80ef38d1438efc9c5420e353dd2db1a83b21d4ecb97ba7c621778635b16fc3c7::" providerId="AD" clId="Web-{9180C2EE-E3B4-4E48-A6BF-8AAC16C08CA9}" dt="2023-06-01T22:07:33.607" v="179" actId="20577"/>
          <ac:spMkLst>
            <pc:docMk/>
            <pc:sldMk cId="1759356973" sldId="266"/>
            <ac:spMk id="4" creationId="{D6B17220-D9E2-E6F0-64FA-A15C953887EA}"/>
          </ac:spMkLst>
        </pc:spChg>
        <pc:picChg chg="add mod">
          <ac:chgData name="Guest User" userId="S::urn:spo:anon#80ef38d1438efc9c5420e353dd2db1a83b21d4ecb97ba7c621778635b16fc3c7::" providerId="AD" clId="Web-{9180C2EE-E3B4-4E48-A6BF-8AAC16C08CA9}" dt="2023-06-01T22:06:06.260" v="65" actId="14100"/>
          <ac:picMkLst>
            <pc:docMk/>
            <pc:sldMk cId="1759356973" sldId="266"/>
            <ac:picMk id="3" creationId="{882B3A07-B155-7D09-1004-00DA351D6AA7}"/>
          </ac:picMkLst>
        </pc:picChg>
      </pc:sldChg>
      <pc:sldChg chg="addSp delSp modSp add replId">
        <pc:chgData name="Guest User" userId="S::urn:spo:anon#80ef38d1438efc9c5420e353dd2db1a83b21d4ecb97ba7c621778635b16fc3c7::" providerId="AD" clId="Web-{9180C2EE-E3B4-4E48-A6BF-8AAC16C08CA9}" dt="2023-06-01T22:12:10.498" v="360" actId="1076"/>
        <pc:sldMkLst>
          <pc:docMk/>
          <pc:sldMk cId="2319428342" sldId="267"/>
        </pc:sldMkLst>
        <pc:spChg chg="mod">
          <ac:chgData name="Guest User" userId="S::urn:spo:anon#80ef38d1438efc9c5420e353dd2db1a83b21d4ecb97ba7c621778635b16fc3c7::" providerId="AD" clId="Web-{9180C2EE-E3B4-4E48-A6BF-8AAC16C08CA9}" dt="2023-06-01T22:07:48.716" v="189" actId="20577"/>
          <ac:spMkLst>
            <pc:docMk/>
            <pc:sldMk cId="2319428342" sldId="267"/>
            <ac:spMk id="2" creationId="{8737B1CC-2FFB-6728-866F-A606DA60A505}"/>
          </ac:spMkLst>
        </pc:spChg>
        <pc:spChg chg="mod">
          <ac:chgData name="Guest User" userId="S::urn:spo:anon#80ef38d1438efc9c5420e353dd2db1a83b21d4ecb97ba7c621778635b16fc3c7::" providerId="AD" clId="Web-{9180C2EE-E3B4-4E48-A6BF-8AAC16C08CA9}" dt="2023-06-01T22:12:10.498" v="360" actId="1076"/>
          <ac:spMkLst>
            <pc:docMk/>
            <pc:sldMk cId="2319428342" sldId="267"/>
            <ac:spMk id="4" creationId="{D6B17220-D9E2-E6F0-64FA-A15C953887EA}"/>
          </ac:spMkLst>
        </pc:spChg>
        <pc:picChg chg="del">
          <ac:chgData name="Guest User" userId="S::urn:spo:anon#80ef38d1438efc9c5420e353dd2db1a83b21d4ecb97ba7c621778635b16fc3c7::" providerId="AD" clId="Web-{9180C2EE-E3B4-4E48-A6BF-8AAC16C08CA9}" dt="2023-06-01T22:08:25.124" v="216"/>
          <ac:picMkLst>
            <pc:docMk/>
            <pc:sldMk cId="2319428342" sldId="267"/>
            <ac:picMk id="3" creationId="{882B3A07-B155-7D09-1004-00DA351D6AA7}"/>
          </ac:picMkLst>
        </pc:picChg>
        <pc:picChg chg="add mod">
          <ac:chgData name="Guest User" userId="S::urn:spo:anon#80ef38d1438efc9c5420e353dd2db1a83b21d4ecb97ba7c621778635b16fc3c7::" providerId="AD" clId="Web-{9180C2EE-E3B4-4E48-A6BF-8AAC16C08CA9}" dt="2023-06-01T22:10:51.508" v="276" actId="14100"/>
          <ac:picMkLst>
            <pc:docMk/>
            <pc:sldMk cId="2319428342" sldId="267"/>
            <ac:picMk id="5" creationId="{59CD879C-EE3D-76FF-C6D7-AA5D91FF245F}"/>
          </ac:picMkLst>
        </pc:picChg>
      </pc:sldChg>
    </pc:docChg>
  </pc:docChgLst>
  <pc:docChgLst>
    <pc:chgData name="Guest User" userId="S::urn:spo:anon#80ef38d1438efc9c5420e353dd2db1a83b21d4ecb97ba7c621778635b16fc3c7::" providerId="AD" clId="Web-{DD418D4A-EFAF-4E15-8C6C-E57C54F99810}"/>
    <pc:docChg chg="modSld">
      <pc:chgData name="Guest User" userId="S::urn:spo:anon#80ef38d1438efc9c5420e353dd2db1a83b21d4ecb97ba7c621778635b16fc3c7::" providerId="AD" clId="Web-{DD418D4A-EFAF-4E15-8C6C-E57C54F99810}" dt="2023-06-02T12:27:07.322" v="1" actId="20577"/>
      <pc:docMkLst>
        <pc:docMk/>
      </pc:docMkLst>
      <pc:sldChg chg="modSp">
        <pc:chgData name="Guest User" userId="S::urn:spo:anon#80ef38d1438efc9c5420e353dd2db1a83b21d4ecb97ba7c621778635b16fc3c7::" providerId="AD" clId="Web-{DD418D4A-EFAF-4E15-8C6C-E57C54F99810}" dt="2023-06-02T12:27:07.322" v="1" actId="20577"/>
        <pc:sldMkLst>
          <pc:docMk/>
          <pc:sldMk cId="0" sldId="257"/>
        </pc:sldMkLst>
        <pc:spChg chg="mod">
          <ac:chgData name="Guest User" userId="S::urn:spo:anon#80ef38d1438efc9c5420e353dd2db1a83b21d4ecb97ba7c621778635b16fc3c7::" providerId="AD" clId="Web-{DD418D4A-EFAF-4E15-8C6C-E57C54F99810}" dt="2023-06-02T12:27:07.322" v="1" actId="20577"/>
          <ac:spMkLst>
            <pc:docMk/>
            <pc:sldMk cId="0" sldId="257"/>
            <ac:spMk id="18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762023" y="3683001"/>
            <a:ext cx="15834857" cy="3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33757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24" y="3898900"/>
            <a:ext cx="15816216" cy="3263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LogoFisica_2019.png" descr="LogoFisica_2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297" y="7017400"/>
            <a:ext cx="2104112" cy="157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InfnTransparent.png" descr="LogoInfnTranspar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9824" y="7313387"/>
            <a:ext cx="3435513" cy="18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droppedImage.tiff" descr="droppedImage.tiff"/>
          <p:cNvPicPr>
            <a:picLocks noChangeAspect="1"/>
          </p:cNvPicPr>
          <p:nvPr/>
        </p:nvPicPr>
        <p:blipFill>
          <a:blip r:embed="rId4"/>
          <a:srcRect b="10000"/>
          <a:stretch>
            <a:fillRect/>
          </a:stretch>
        </p:blipFill>
        <p:spPr>
          <a:xfrm>
            <a:off x="5469634" y="7086600"/>
            <a:ext cx="3362412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droppedImage.pdf" descr="dropped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49" y="7145024"/>
            <a:ext cx="3713613" cy="21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UNIVERSITÀ  DI PAVIA"/>
          <p:cNvSpPr txBox="1"/>
          <p:nvPr/>
        </p:nvSpPr>
        <p:spPr>
          <a:xfrm>
            <a:off x="13932118" y="8479618"/>
            <a:ext cx="2418635" cy="99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pPr algn="ctr">
              <a:defRPr sz="2100" spc="21">
                <a:solidFill>
                  <a:srgbClr val="A4354C"/>
                </a:solidFill>
              </a:defRPr>
            </a:pPr>
            <a:r>
              <a:rPr sz="2800"/>
              <a:t>UNIVERSITÀ </a:t>
            </a:r>
            <a:br>
              <a:rPr sz="2800"/>
            </a:br>
            <a:r>
              <a:rPr sz="2800"/>
              <a:t>DI PAVIA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36722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67216" y="9185370"/>
            <a:ext cx="750205" cy="738792"/>
          </a:xfrm>
          <a:prstGeom prst="rect">
            <a:avLst/>
          </a:prstGeom>
        </p:spPr>
        <p:txBody>
          <a:bodyPr/>
          <a:lstStyle>
            <a:lvl1pPr algn="ctr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118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>
            <a:spLocks noGrp="1"/>
          </p:cNvSpPr>
          <p:nvPr>
            <p:ph type="body" sz="half" idx="21"/>
          </p:nvPr>
        </p:nvSpPr>
        <p:spPr>
          <a:xfrm>
            <a:off x="0" y="5422900"/>
            <a:ext cx="17340263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 flipV="1">
            <a:off x="762023" y="7619996"/>
            <a:ext cx="1583315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762024" y="5562600"/>
            <a:ext cx="15816216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24" y="7670800"/>
            <a:ext cx="15816216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42004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2590879" y="3870537"/>
            <a:ext cx="13987361" cy="10874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133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65" name="-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590879" y="7772400"/>
            <a:ext cx="13987361" cy="8461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133"/>
              </a:spcBef>
              <a:buSzTx/>
              <a:buFontTx/>
              <a:buNone/>
              <a:defRPr sz="64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66" name="“"/>
          <p:cNvSpPr txBox="1"/>
          <p:nvPr/>
        </p:nvSpPr>
        <p:spPr>
          <a:xfrm>
            <a:off x="677354" y="1771650"/>
            <a:ext cx="2263845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/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rPr sz="28001"/>
              <a:t>“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6716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a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" name="Some explanations here and here and some more explanation and what about more explanations"/>
          <p:cNvSpPr txBox="1">
            <a:spLocks noGrp="1"/>
          </p:cNvSpPr>
          <p:nvPr>
            <p:ph type="body" sz="quarter" idx="21"/>
          </p:nvPr>
        </p:nvSpPr>
        <p:spPr>
          <a:xfrm>
            <a:off x="10737648" y="1854783"/>
            <a:ext cx="5827165" cy="404251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867"/>
              </a:spcBef>
              <a:buSzTx/>
              <a:buFontTx/>
              <a:buNone/>
              <a:defRPr spc="43"/>
            </a:lvl1pPr>
          </a:lstStyle>
          <a:p>
            <a:r>
              <a:t>Some explanations here and here and some more explanation and what about more explanations</a:t>
            </a:r>
          </a:p>
        </p:txBody>
      </p:sp>
      <p:sp>
        <p:nvSpPr>
          <p:cNvPr id="83" name="Image"/>
          <p:cNvSpPr>
            <a:spLocks noGrp="1"/>
          </p:cNvSpPr>
          <p:nvPr>
            <p:ph type="pic" sz="half" idx="22"/>
          </p:nvPr>
        </p:nvSpPr>
        <p:spPr>
          <a:xfrm>
            <a:off x="765066" y="2000060"/>
            <a:ext cx="9413956" cy="4883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he Q-x Plane"/>
          <p:cNvSpPr>
            <a:spLocks noGrp="1"/>
          </p:cNvSpPr>
          <p:nvPr>
            <p:ph type="body" sz="half" idx="23"/>
          </p:nvPr>
        </p:nvSpPr>
        <p:spPr>
          <a:xfrm>
            <a:off x="762024" y="5778500"/>
            <a:ext cx="15816216" cy="337577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6134" cap="all">
                <a:solidFill>
                  <a:srgbClr val="A4354C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The Q-x Plane</a:t>
            </a:r>
          </a:p>
        </p:txBody>
      </p:sp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arXiv:1901.1234"/>
          <p:cNvSpPr txBox="1">
            <a:spLocks noGrp="1"/>
          </p:cNvSpPr>
          <p:nvPr>
            <p:ph type="body" sz="quarter" idx="24"/>
          </p:nvPr>
        </p:nvSpPr>
        <p:spPr>
          <a:xfrm>
            <a:off x="13533600" y="5742834"/>
            <a:ext cx="2834109" cy="553934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>
              <a:buSzTx/>
              <a:buFontTx/>
              <a:buNone/>
              <a:defRPr sz="2933" i="1"/>
            </a:lvl1pPr>
          </a:lstStyle>
          <a:p>
            <a:r>
              <a:t>arXiv:1901.1234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94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62024" y="723900"/>
            <a:ext cx="1581621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3734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24" y="1803400"/>
            <a:ext cx="15816216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2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46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69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91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114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337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56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78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26565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1pPr>
      <a:lvl2pPr marL="125312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2pPr>
      <a:lvl3pPr marL="1879694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3pPr>
      <a:lvl4pPr marL="250625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4pPr>
      <a:lvl5pPr marL="313282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5pPr>
      <a:lvl6pPr marL="3759388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6pPr>
      <a:lvl7pPr marL="438595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7pPr>
      <a:lvl8pPr marL="5012517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8pPr>
      <a:lvl9pPr marL="5639082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304815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60963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91444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21926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52407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82889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2133707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2438522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1nRftv75lEiPToJFRcrF5wUkTe7DNrhURUTqV5WQcoM/edit?usp=sharing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indico.bnl.gov/event/17958/timetable/#20230605&#8203;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8F70C7B-7597-D2D1-4F27-01BC1CEB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213743"/>
            <a:ext cx="17742001" cy="1330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776451"/>
            <a:ext cx="17742001" cy="133065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e 2022 CFNS…"/>
          <p:cNvSpPr txBox="1">
            <a:spLocks noGrp="1"/>
          </p:cNvSpPr>
          <p:nvPr>
            <p:ph type="title"/>
          </p:nvPr>
        </p:nvSpPr>
        <p:spPr>
          <a:xfrm>
            <a:off x="2368447" y="532495"/>
            <a:ext cx="14821915" cy="721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14547">
              <a:lnSpc>
                <a:spcPts val="21201"/>
              </a:lnSpc>
              <a:spcBef>
                <a:spcPts val="2667"/>
              </a:spcBef>
              <a:defRPr sz="11220" b="1" cap="none">
                <a:solidFill>
                  <a:srgbClr val="FAE23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3D structure of the nucleon in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the momentum space 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 and the Electron-Ion Collider</a:t>
            </a:r>
            <a:endParaRPr b="0" dirty="0">
              <a:latin typeface="+mn-lt"/>
              <a:ea typeface="+mn-ea"/>
              <a:cs typeface="+mn-cs"/>
              <a:sym typeface="DIN Condensed Bold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plan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9268177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I: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solidFill>
                  <a:srgbClr val="DD4814"/>
                </a:solidFill>
                <a:latin typeface="Arial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Structure of the nucleon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	     Transverse Momentum Dependent distributions (TMDs)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Semi Inclusive Deep Inelastic Scattering (SIDIS)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Calculations of SIDIS structure functions using Mathematica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   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II: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Solution of TMD evolution equations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CSS formalism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material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A29115-E170-305D-05E4-444962B82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551" y="2142206"/>
            <a:ext cx="5783302" cy="74340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ADDA94-941E-EAC6-48C1-63FB6ED70274}"/>
              </a:ext>
            </a:extLst>
          </p:cNvPr>
          <p:cNvSpPr txBox="1"/>
          <p:nvPr/>
        </p:nvSpPr>
        <p:spPr>
          <a:xfrm>
            <a:off x="303551" y="1696302"/>
            <a:ext cx="86718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inspirehep.net</a:t>
            </a:r>
            <a:r>
              <a:rPr lang="en-US" dirty="0"/>
              <a:t>/literature/2650019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E1174-B03B-9D9E-6D45-6B57CA2497DB}"/>
              </a:ext>
            </a:extLst>
          </p:cNvPr>
          <p:cNvSpPr txBox="1"/>
          <p:nvPr/>
        </p:nvSpPr>
        <p:spPr>
          <a:xfrm>
            <a:off x="8364902" y="1696302"/>
            <a:ext cx="8671810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prokudin</a:t>
            </a:r>
            <a:r>
              <a:rPr lang="en-US" dirty="0"/>
              <a:t>/CFNS24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9E35D378-08F9-6CA6-60FA-F888D5963F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902" y="2419037"/>
            <a:ext cx="7772400" cy="46079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AC7C43-3479-2988-47E4-FADADFD7243F}"/>
              </a:ext>
            </a:extLst>
          </p:cNvPr>
          <p:cNvSpPr txBox="1"/>
          <p:nvPr/>
        </p:nvSpPr>
        <p:spPr>
          <a:xfrm>
            <a:off x="8364902" y="7289213"/>
            <a:ext cx="8671810" cy="1077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3200" dirty="0"/>
              <a:t>Clone the repository, or download files from </a:t>
            </a:r>
            <a:r>
              <a:rPr lang="en-US" sz="3200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60339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Transverse momentum dependent distributions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7C7586-92BE-5080-A8BF-723DF6E50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08" y="1697700"/>
            <a:ext cx="10984695" cy="3340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D3ABBE-7633-90FE-F2C5-5FDB66C0F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2314" y="2161291"/>
            <a:ext cx="3249203" cy="10016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B1E79-CE45-DAB4-049C-B35587B76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92" y="5096656"/>
            <a:ext cx="8338184" cy="24756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6BC775A-6E7B-5D59-0985-31C31B2AE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59076" y="5171606"/>
            <a:ext cx="8124231" cy="449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5833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76911-633C-2551-3EA8-4E467BFAE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28" y="1697700"/>
            <a:ext cx="10058400" cy="7172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D25FA-2BBA-1A55-3579-984DA3A33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23" y="8643601"/>
            <a:ext cx="6504705" cy="9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2739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A25A47-0732-7F8B-F7D6-5ABB49BD9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1697700"/>
            <a:ext cx="10866526" cy="3399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EC3339-812C-29E0-9682-FBC334375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23" y="6321356"/>
            <a:ext cx="9874994" cy="11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9267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92272-A67A-E002-CFCD-6901269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10" y="2286937"/>
            <a:ext cx="5635288" cy="3993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43262-0AEC-A882-C632-4AE8629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10" y="5847726"/>
            <a:ext cx="9180325" cy="1618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3A344-6E7E-7B84-5600-52B68C650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580" y="2071083"/>
            <a:ext cx="7047453" cy="120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924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9A403-9E43-5A3E-EA3C-85CF5AC4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2735958"/>
            <a:ext cx="6853685" cy="49390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E3000-D355-54AB-5923-4A4625C6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35" y="2735958"/>
            <a:ext cx="6635858" cy="135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434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58" name="the school schedu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the school schedule</a:t>
            </a:r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010805" y="9080500"/>
            <a:ext cx="561051" cy="67723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60" name="The school runs in person and on ZOOM 8:30 am - 3:10 pm ET US.…"/>
          <p:cNvSpPr txBox="1"/>
          <p:nvPr/>
        </p:nvSpPr>
        <p:spPr>
          <a:xfrm>
            <a:off x="101603" y="3169014"/>
            <a:ext cx="17137056" cy="4653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>
            <a:spAutoFit/>
          </a:bodyPr>
          <a:lstStyle/>
          <a:p>
            <a:pPr marL="762000" indent="-762000">
              <a:spcBef>
                <a:spcPts val="1467"/>
              </a:spcBef>
              <a:buSzPct val="50000"/>
              <a:buBlip>
                <a:blip r:embed="rId2"/>
              </a:buBlip>
              <a:defRPr spc="0"/>
            </a:pPr>
            <a:r>
              <a:rPr sz="4267" dirty="0"/>
              <a:t>The school runs in person </a:t>
            </a:r>
            <a:r>
              <a:rPr lang="en-US" sz="4267" dirty="0"/>
              <a:t>9</a:t>
            </a:r>
            <a:r>
              <a:rPr sz="4267" dirty="0"/>
              <a:t>:</a:t>
            </a:r>
            <a:r>
              <a:rPr lang="en-US" sz="4267" dirty="0"/>
              <a:t>00</a:t>
            </a:r>
            <a:r>
              <a:rPr sz="4267" dirty="0"/>
              <a:t> am - 3:</a:t>
            </a:r>
            <a:r>
              <a:rPr lang="en-US" sz="4267" dirty="0"/>
              <a:t>3</a:t>
            </a:r>
            <a:r>
              <a:rPr sz="4267" dirty="0"/>
              <a:t>0 pm ET US. </a:t>
            </a:r>
            <a:endParaRPr lang="en-US" dirty="0"/>
          </a:p>
          <a:p>
            <a:pPr marL="762000" indent="-762000">
              <a:spcBef>
                <a:spcPts val="1467"/>
              </a:spcBef>
              <a:buSzPct val="50000"/>
              <a:buBlip>
                <a:blip r:embed="rId2"/>
              </a:buBlip>
              <a:defRPr spc="0"/>
            </a:pPr>
            <a:r>
              <a:rPr lang="en-US" sz="4250" dirty="0"/>
              <a:t>In the evening we have </a:t>
            </a:r>
            <a:r>
              <a:rPr lang="en-US" sz="4250" dirty="0">
                <a:hlinkClick r:id="rId3"/>
              </a:rPr>
              <a:t>recitations/discussion</a:t>
            </a:r>
            <a:r>
              <a:rPr lang="en-US" sz="4250" dirty="0"/>
              <a:t> at 7:30 pm </a:t>
            </a:r>
            <a:br>
              <a:rPr lang="en-US" sz="4250" dirty="0"/>
            </a:br>
            <a:r>
              <a:rPr lang="en-US" sz="4250" dirty="0"/>
              <a:t>          (snacks &amp; drinks are provided) </a:t>
            </a:r>
            <a:endParaRPr sz="4267" dirty="0"/>
          </a:p>
          <a:p>
            <a:pPr marL="762000" indent="-762000">
              <a:spcBef>
                <a:spcPts val="1467"/>
              </a:spcBef>
              <a:buSzPct val="50000"/>
              <a:buBlip>
                <a:blip r:embed="rId2"/>
              </a:buBlip>
              <a:defRPr spc="0"/>
            </a:pPr>
            <a:r>
              <a:rPr lang="en-US" sz="4250" dirty="0"/>
              <a:t>The program is posted on Indico: </a:t>
            </a:r>
            <a:r>
              <a:rPr lang="en-US" sz="4250" dirty="0">
                <a:hlinkClick r:id="rId4"/>
              </a:rPr>
              <a:t>https://indico.bnl.gov/event/17958/timetable/#20230605</a:t>
            </a:r>
          </a:p>
          <a:p>
            <a:pPr>
              <a:spcBef>
                <a:spcPts val="1467"/>
              </a:spcBef>
              <a:buSzPct val="50000"/>
              <a:defRPr spc="0"/>
            </a:pPr>
            <a:endParaRPr sz="4267" dirty="0"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build="p" bldLvl="5" animBg="1" advAuto="0"/>
    </p:bld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187</Words>
  <Application>Microsoft Macintosh PowerPoint</Application>
  <PresentationFormat>Custom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DIN Alternate Bold</vt:lpstr>
      <vt:lpstr>DIN Condensed Bold</vt:lpstr>
      <vt:lpstr>Gill Sans Light</vt:lpstr>
      <vt:lpstr>Helvetica</vt:lpstr>
      <vt:lpstr>Helvetica Neue</vt:lpstr>
      <vt:lpstr>Optima</vt:lpstr>
      <vt:lpstr>Wingdings</vt:lpstr>
      <vt:lpstr>Zapf Dingbats</vt:lpstr>
      <vt:lpstr>New_Template9</vt:lpstr>
      <vt:lpstr>3D structure of the nucleon in  the momentum space    and the Electron-Ion Collider</vt:lpstr>
      <vt:lpstr>The plan</vt:lpstr>
      <vt:lpstr>material</vt:lpstr>
      <vt:lpstr>Transverse momentum dependent distributions</vt:lpstr>
      <vt:lpstr>Semi inclusive deep inelastic scattering</vt:lpstr>
      <vt:lpstr>Semi inclusive deep inelastic scattering</vt:lpstr>
      <vt:lpstr>Semi inclusive deep inelastic scattering</vt:lpstr>
      <vt:lpstr>Semi inclusive deep inelastic scattering</vt:lpstr>
      <vt:lpstr>the school 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2023 CFNS-CTEQ Summer   School</dc:title>
  <cp:lastModifiedBy>Prokudin, Alexey</cp:lastModifiedBy>
  <cp:revision>10</cp:revision>
  <dcterms:modified xsi:type="dcterms:W3CDTF">2024-05-23T18:55:12Z</dcterms:modified>
</cp:coreProperties>
</file>

<file path=docProps/thumbnail.jpeg>
</file>